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56" r:id="rId2"/>
    <p:sldId id="463" r:id="rId3"/>
    <p:sldId id="398" r:id="rId4"/>
    <p:sldId id="484" r:id="rId5"/>
    <p:sldId id="483" r:id="rId6"/>
    <p:sldId id="492" r:id="rId7"/>
    <p:sldId id="491" r:id="rId8"/>
    <p:sldId id="493" r:id="rId9"/>
    <p:sldId id="494" r:id="rId10"/>
    <p:sldId id="657" r:id="rId11"/>
    <p:sldId id="658" r:id="rId12"/>
    <p:sldId id="661" r:id="rId13"/>
    <p:sldId id="419" r:id="rId14"/>
    <p:sldId id="655" r:id="rId15"/>
    <p:sldId id="656" r:id="rId16"/>
    <p:sldId id="490" r:id="rId17"/>
    <p:sldId id="466" r:id="rId18"/>
    <p:sldId id="659" r:id="rId19"/>
    <p:sldId id="662" r:id="rId20"/>
    <p:sldId id="660" r:id="rId21"/>
    <p:sldId id="663" r:id="rId22"/>
    <p:sldId id="664" r:id="rId23"/>
    <p:sldId id="665" r:id="rId24"/>
    <p:sldId id="666" r:id="rId25"/>
    <p:sldId id="477" r:id="rId26"/>
    <p:sldId id="399" r:id="rId27"/>
    <p:sldId id="409" r:id="rId28"/>
    <p:sldId id="481" r:id="rId29"/>
    <p:sldId id="4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11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8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github.com/soyuztechnologies/Corporate_Full_Stack_Training/blob/master/Day%207/i18n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p.com/documents/2018/02/f0148939-f27c-0010-82c7-eda71af511fa.html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hyperlink" Target="https://github.com/soyuztechnologies/Corporate_Full_Stack_Training/blob/master/Day%207/GetEntitySet.txt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10" Type="http://schemas.openxmlformats.org/officeDocument/2006/relationships/image" Target="../media/image2.png"/><Relationship Id="rId4" Type="http://schemas.openxmlformats.org/officeDocument/2006/relationships/image" Target="../media/image41.tiff"/><Relationship Id="rId9" Type="http://schemas.openxmlformats.org/officeDocument/2006/relationships/hyperlink" Target="https://anubhavtraining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(S(gte5obp1xr5gdvcqffzwbrwq))/OData/OData.svc/$metadata" TargetMode="External"/><Relationship Id="rId2" Type="http://schemas.openxmlformats.org/officeDocument/2006/relationships/hyperlink" Target="https://services.odata.org/V2/(S(gte5obp1xr5gdvcqffzwbrwq))/OData/OData.sv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ervices.odata.org/V2/(S(gte5obp1xr5gdvcqffzwbrwq))/OData/OData.svc/Products?$format=js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odata.org/V2/Northwind/Northwind.svc/Customers?$format=json&amp;$filter=CustomerID%20eq%20%27ANATR%27&amp;$expand=Orders,CustomerDemographics" TargetMode="External"/><Relationship Id="rId3" Type="http://schemas.openxmlformats.org/officeDocument/2006/relationships/hyperlink" Target="https://services.odata.org/V2/Northwind/Northwind.svc/Customers?$format=json&amp;$top=2" TargetMode="External"/><Relationship Id="rId7" Type="http://schemas.openxmlformats.org/officeDocument/2006/relationships/hyperlink" Target="https://services.odata.org/V2/Northwind/Northwind.svc/Customers?$format=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rvices.odata.org/V2/Northwind/Northwind.svc/Customers?$format=json&amp;$filter=CustomerID%20eq%20%27ANATR%27" TargetMode="External"/><Relationship Id="rId5" Type="http://schemas.openxmlformats.org/officeDocument/2006/relationships/hyperlink" Target="https://services.odata.org/V2/Northwind/Northwind.svc/Customers?$format=json&amp;$top=2&amp;$skip=1&amp;$select=CustomerID,CompanyName" TargetMode="External"/><Relationship Id="rId4" Type="http://schemas.openxmlformats.org/officeDocument/2006/relationships/hyperlink" Target="https://services.odata.org/V2/Northwind/Northwind.svc/Customers?$format=json&amp;$top=2&amp;$skip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ui5.hana.ondemand.com/docs/topics/6c47b2b39db9404582994070ec3d57a2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ervices.odata.org/" TargetMode="External"/><Relationship Id="rId4" Type="http://schemas.openxmlformats.org/officeDocument/2006/relationships/hyperlink" Target="https://services.odata.org/V2/Northwind/Northwind.sv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odata.org/V2/Northwind/Northwind.svc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3: </a:t>
            </a:r>
            <a:r>
              <a:rPr lang="en-IN" dirty="0"/>
              <a:t>Entity Selection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4765-9FCA-43E7-B7AC-867085BF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7"/>
            <a:ext cx="5310964" cy="325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B6DE7-8634-46F0-B2C4-DA7CA85B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66" y="1333087"/>
            <a:ext cx="5333151" cy="325738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1EB097D-8946-4565-8EE8-7FC9501C6DF7}"/>
              </a:ext>
            </a:extLst>
          </p:cNvPr>
          <p:cNvSpPr/>
          <p:nvPr/>
        </p:nvSpPr>
        <p:spPr>
          <a:xfrm>
            <a:off x="5735835" y="2346406"/>
            <a:ext cx="720331" cy="12307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AFC7F-D861-4456-B3CE-867AC2A001B0}"/>
              </a:ext>
            </a:extLst>
          </p:cNvPr>
          <p:cNvSpPr txBox="1"/>
          <p:nvPr/>
        </p:nvSpPr>
        <p:spPr>
          <a:xfrm>
            <a:off x="424872" y="4987636"/>
            <a:ext cx="514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3.1 Object Selection(to be viewed in Master Page)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EAA9-3A81-40F0-B8C2-93811C0D4513}"/>
              </a:ext>
            </a:extLst>
          </p:cNvPr>
          <p:cNvSpPr txBox="1"/>
          <p:nvPr/>
        </p:nvSpPr>
        <p:spPr>
          <a:xfrm>
            <a:off x="6530109" y="4987636"/>
            <a:ext cx="523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3.2 Line Item Selection (to be viewed in Detail page)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93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79090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4: </a:t>
            </a:r>
            <a:r>
              <a:rPr lang="en-IN" dirty="0"/>
              <a:t>Finalizing the Project</a:t>
            </a:r>
          </a:p>
          <a:p>
            <a:r>
              <a:rPr lang="en-IN" b="1" dirty="0"/>
              <a:t> 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0314-95F5-4EE6-930E-603910199CE2}"/>
              </a:ext>
            </a:extLst>
          </p:cNvPr>
          <p:cNvSpPr txBox="1"/>
          <p:nvPr/>
        </p:nvSpPr>
        <p:spPr>
          <a:xfrm>
            <a:off x="6271490" y="732923"/>
            <a:ext cx="47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Step5: </a:t>
            </a:r>
            <a:r>
              <a:rPr lang="en-US" dirty="0"/>
              <a:t>Run the project from Run Configuration</a:t>
            </a:r>
            <a:endParaRPr lang="en-IN" b="1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4F0FDCF-8D4F-4AF6-99E9-FBCAFEBB215D}"/>
              </a:ext>
            </a:extLst>
          </p:cNvPr>
          <p:cNvSpPr/>
          <p:nvPr/>
        </p:nvSpPr>
        <p:spPr>
          <a:xfrm>
            <a:off x="8354230" y="2418859"/>
            <a:ext cx="363337" cy="7204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1E7BED-ABD6-4F0F-A467-EC00A4769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" t="5912" r="5160" b="15978"/>
          <a:stretch/>
        </p:blipFill>
        <p:spPr>
          <a:xfrm>
            <a:off x="9026925" y="2399739"/>
            <a:ext cx="3070452" cy="883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685860-6608-4CF6-8AD1-85B87B896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87" y="1333087"/>
            <a:ext cx="1573086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533B42-694A-4C06-93F7-3F5CFBE2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2" y="1228894"/>
            <a:ext cx="5565420" cy="38208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EA29DD-FFCC-4CC0-8689-BA4FA6D097D8}"/>
              </a:ext>
            </a:extLst>
          </p:cNvPr>
          <p:cNvCxnSpPr>
            <a:cxnSpLocks/>
          </p:cNvCxnSpPr>
          <p:nvPr/>
        </p:nvCxnSpPr>
        <p:spPr>
          <a:xfrm>
            <a:off x="6271489" y="779090"/>
            <a:ext cx="1" cy="437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0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78459-C71F-40A4-A96A-FA85FFCAC893}"/>
              </a:ext>
            </a:extLst>
          </p:cNvPr>
          <p:cNvSpPr txBox="1"/>
          <p:nvPr/>
        </p:nvSpPr>
        <p:spPr>
          <a:xfrm>
            <a:off x="424872" y="923699"/>
            <a:ext cx="768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Project With Northwind OData Services (</a:t>
            </a:r>
            <a:r>
              <a:rPr lang="en-US" dirty="0">
                <a:hlinkClick r:id="rId4"/>
              </a:rPr>
              <a:t>i18n File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AE0D3-7724-4A82-9E60-7C5EF52A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2" y="1293031"/>
            <a:ext cx="10861964" cy="509853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FBD3A3D-EEF8-45CE-976C-48B0691CA0F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</p:txBody>
      </p:sp>
    </p:spTree>
    <p:extLst>
      <p:ext uri="{BB962C8B-B14F-4D97-AF65-F5344CB8AC3E}">
        <p14:creationId xmlns:p14="http://schemas.microsoft.com/office/powerpoint/2010/main" val="26049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Break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D1EEFA69-CC8E-44F6-BB7C-577A52CC4ED7}"/>
              </a:ext>
            </a:extLst>
          </p:cNvPr>
          <p:cNvSpPr txBox="1">
            <a:spLocks/>
          </p:cNvSpPr>
          <p:nvPr/>
        </p:nvSpPr>
        <p:spPr>
          <a:xfrm>
            <a:off x="151041" y="128752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478939-3A88-40E1-A14B-8EBD26944CF9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EDAD5-F60E-430F-80AC-0B5FBE826518}"/>
              </a:ext>
            </a:extLst>
          </p:cNvPr>
          <p:cNvSpPr/>
          <p:nvPr/>
        </p:nvSpPr>
        <p:spPr>
          <a:xfrm>
            <a:off x="213360" y="3558540"/>
            <a:ext cx="2895600" cy="80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  <a:p>
            <a:pPr algn="ctr"/>
            <a:r>
              <a:rPr lang="en-US" dirty="0"/>
              <a:t>Backend -- BES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60B-1CB0-4A6E-B5E0-853CBB66CDC7}"/>
              </a:ext>
            </a:extLst>
          </p:cNvPr>
          <p:cNvSpPr/>
          <p:nvPr/>
        </p:nvSpPr>
        <p:spPr>
          <a:xfrm>
            <a:off x="998220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C50CCC-C372-48A4-A7F0-7B069BEF79BB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1988820" y="1396183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796C9-7FFD-461E-A1C9-57B8B3B2469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661160" y="4360273"/>
            <a:ext cx="0" cy="239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E9F26-7609-417B-B327-BFC30382C92B}"/>
              </a:ext>
            </a:extLst>
          </p:cNvPr>
          <p:cNvSpPr/>
          <p:nvPr/>
        </p:nvSpPr>
        <p:spPr>
          <a:xfrm>
            <a:off x="541020" y="1806046"/>
            <a:ext cx="2895600" cy="7940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D92EDA-B7A6-46DF-AE40-0C0C71DEF11E}"/>
              </a:ext>
            </a:extLst>
          </p:cNvPr>
          <p:cNvSpPr/>
          <p:nvPr/>
        </p:nvSpPr>
        <p:spPr>
          <a:xfrm>
            <a:off x="1251725" y="1910747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C90F5-933E-42D4-A1B6-2819D1917E31}"/>
              </a:ext>
            </a:extLst>
          </p:cNvPr>
          <p:cNvSpPr/>
          <p:nvPr/>
        </p:nvSpPr>
        <p:spPr>
          <a:xfrm>
            <a:off x="1335405" y="2264349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C28D98-D2B4-49B3-A283-AC59EC2E4E9A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1661160" y="2600053"/>
            <a:ext cx="327660" cy="958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54967-A253-4180-8FAA-60109536E736}"/>
              </a:ext>
            </a:extLst>
          </p:cNvPr>
          <p:cNvSpPr txBox="1"/>
          <p:nvPr/>
        </p:nvSpPr>
        <p:spPr>
          <a:xfrm>
            <a:off x="5859780" y="970954"/>
            <a:ext cx="5920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Fiori Central HUB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use Fiori – adapt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able to connect now multiple such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security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Functionality is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</a:t>
            </a:r>
          </a:p>
          <a:p>
            <a:r>
              <a:rPr lang="en-US" dirty="0"/>
              <a:t>SAP Netweaver 7.4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70D0E5-FFDE-42B2-9997-A66CE77E60D4}"/>
              </a:ext>
            </a:extLst>
          </p:cNvPr>
          <p:cNvSpPr/>
          <p:nvPr/>
        </p:nvSpPr>
        <p:spPr>
          <a:xfrm>
            <a:off x="3291840" y="351201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7B7E55-C298-430A-B76B-EEBFD9074061}"/>
              </a:ext>
            </a:extLst>
          </p:cNvPr>
          <p:cNvSpPr/>
          <p:nvPr/>
        </p:nvSpPr>
        <p:spPr>
          <a:xfrm>
            <a:off x="3168426" y="459953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0212EC-77F7-4427-8EEC-940148031CB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831366" y="402336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624E4C9-5EA1-475A-8C72-947FA15E203B}"/>
              </a:ext>
            </a:extLst>
          </p:cNvPr>
          <p:cNvSpPr/>
          <p:nvPr/>
        </p:nvSpPr>
        <p:spPr>
          <a:xfrm>
            <a:off x="4465320" y="3488759"/>
            <a:ext cx="1082040" cy="51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SRM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B983FF-8EC9-4147-A9D5-BFD26530ED35}"/>
              </a:ext>
            </a:extLst>
          </p:cNvPr>
          <p:cNvSpPr/>
          <p:nvPr/>
        </p:nvSpPr>
        <p:spPr>
          <a:xfrm>
            <a:off x="4341906" y="4576271"/>
            <a:ext cx="132588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8B086B-C90F-4AFF-879E-5CE8D15AB47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5004846" y="4000100"/>
            <a:ext cx="1494" cy="5761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140EC-C87C-419F-8651-56B096AAD2B8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988820" y="2600053"/>
            <a:ext cx="1844040" cy="91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1DEF7-9BB8-44A9-A5A0-8DC100057DC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88820" y="2573606"/>
            <a:ext cx="3017520" cy="915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B3F6D1-B6FB-4DBA-9D65-F8842B7FBB93}"/>
              </a:ext>
            </a:extLst>
          </p:cNvPr>
          <p:cNvSpPr/>
          <p:nvPr/>
        </p:nvSpPr>
        <p:spPr>
          <a:xfrm>
            <a:off x="1722120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44250B-3C75-451F-B746-376ADC5D3173}"/>
              </a:ext>
            </a:extLst>
          </p:cNvPr>
          <p:cNvSpPr/>
          <p:nvPr/>
        </p:nvSpPr>
        <p:spPr>
          <a:xfrm>
            <a:off x="2853690" y="2983469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B86E86-A240-441C-A264-F16F08B4FE0C}"/>
              </a:ext>
            </a:extLst>
          </p:cNvPr>
          <p:cNvSpPr/>
          <p:nvPr/>
        </p:nvSpPr>
        <p:spPr>
          <a:xfrm>
            <a:off x="3823746" y="3031182"/>
            <a:ext cx="160020" cy="191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FA13B1-C696-4EB6-A0C6-D83B1456904F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92067E-689C-448B-AF50-2CA5E299A7ED}"/>
              </a:ext>
            </a:extLst>
          </p:cNvPr>
          <p:cNvSpPr txBox="1"/>
          <p:nvPr/>
        </p:nvSpPr>
        <p:spPr>
          <a:xfrm>
            <a:off x="3436620" y="1719984"/>
            <a:ext cx="230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Fiori Frontend System – FES</a:t>
            </a:r>
          </a:p>
          <a:p>
            <a:r>
              <a:rPr lang="en-US" dirty="0"/>
              <a:t>Gateway system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2A4779F7-6720-4FA8-86F2-6662F3DEA1E6}"/>
              </a:ext>
            </a:extLst>
          </p:cNvPr>
          <p:cNvSpPr/>
          <p:nvPr/>
        </p:nvSpPr>
        <p:spPr>
          <a:xfrm>
            <a:off x="640080" y="2133600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12492B9D-7EE3-4928-8171-E41E25E558DA}"/>
              </a:ext>
            </a:extLst>
          </p:cNvPr>
          <p:cNvSpPr/>
          <p:nvPr/>
        </p:nvSpPr>
        <p:spPr>
          <a:xfrm>
            <a:off x="2828168" y="4053761"/>
            <a:ext cx="371084" cy="39348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8BF78-D098-4696-B65E-74631F931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61967"/>
            <a:ext cx="716699" cy="707887"/>
          </a:xfrm>
          <a:prstGeom prst="rect">
            <a:avLst/>
          </a:prstGeom>
        </p:spPr>
      </p:pic>
      <p:sp>
        <p:nvSpPr>
          <p:cNvPr id="41" name="Footer Placeholder 45">
            <a:extLst>
              <a:ext uri="{FF2B5EF4-FFF2-40B4-BE49-F238E27FC236}">
                <a16:creationId xmlns:a16="http://schemas.microsoft.com/office/drawing/2014/main" id="{964978C3-51AA-4DBE-A518-D55E775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667883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D1EEFA69-CC8E-44F6-BB7C-577A52CC4ED7}"/>
              </a:ext>
            </a:extLst>
          </p:cNvPr>
          <p:cNvSpPr txBox="1">
            <a:spLocks/>
          </p:cNvSpPr>
          <p:nvPr/>
        </p:nvSpPr>
        <p:spPr>
          <a:xfrm>
            <a:off x="151041" y="128752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Deployment options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6C71E-3957-47AD-84EC-CA60C75140AE}"/>
              </a:ext>
            </a:extLst>
          </p:cNvPr>
          <p:cNvSpPr/>
          <p:nvPr/>
        </p:nvSpPr>
        <p:spPr>
          <a:xfrm>
            <a:off x="922020" y="1076143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F87D3-32D0-493A-9B11-002EE2398F19}"/>
              </a:ext>
            </a:extLst>
          </p:cNvPr>
          <p:cNvSpPr/>
          <p:nvPr/>
        </p:nvSpPr>
        <p:spPr>
          <a:xfrm>
            <a:off x="541020" y="2936862"/>
            <a:ext cx="2895600" cy="96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ERP(Application Layer)</a:t>
            </a:r>
          </a:p>
          <a:p>
            <a:pPr algn="ctr"/>
            <a:r>
              <a:rPr lang="en-US" sz="1600" dirty="0"/>
              <a:t>Existing functionality and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0B25C-C313-46DE-B05D-3B9A1926EDCC}"/>
              </a:ext>
            </a:extLst>
          </p:cNvPr>
          <p:cNvSpPr/>
          <p:nvPr/>
        </p:nvSpPr>
        <p:spPr>
          <a:xfrm>
            <a:off x="1325880" y="3977853"/>
            <a:ext cx="1325880" cy="38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99EE5-72AC-4972-AE41-A7B7ED8D4EF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988820" y="1396183"/>
            <a:ext cx="0" cy="624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BB442-5D09-4E29-AB8D-CB2949C4DE5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988820" y="3900471"/>
            <a:ext cx="0" cy="77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5182-0ABC-4C59-BB77-60DEE1931349}"/>
              </a:ext>
            </a:extLst>
          </p:cNvPr>
          <p:cNvSpPr/>
          <p:nvPr/>
        </p:nvSpPr>
        <p:spPr>
          <a:xfrm>
            <a:off x="541020" y="2020455"/>
            <a:ext cx="2895600" cy="11014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C60C1-C99B-43EA-9D76-60F2A0C3E499}"/>
              </a:ext>
            </a:extLst>
          </p:cNvPr>
          <p:cNvSpPr/>
          <p:nvPr/>
        </p:nvSpPr>
        <p:spPr>
          <a:xfrm>
            <a:off x="1266966" y="2205849"/>
            <a:ext cx="1474190" cy="4249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C26-C9FA-4629-96CE-F8375D5E61F0}"/>
              </a:ext>
            </a:extLst>
          </p:cNvPr>
          <p:cNvSpPr/>
          <p:nvPr/>
        </p:nvSpPr>
        <p:spPr>
          <a:xfrm>
            <a:off x="1350646" y="2559452"/>
            <a:ext cx="1306830" cy="3157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24716-1902-48B1-8F4C-82E5B07FB76A}"/>
              </a:ext>
            </a:extLst>
          </p:cNvPr>
          <p:cNvSpPr txBox="1"/>
          <p:nvPr/>
        </p:nvSpPr>
        <p:spPr>
          <a:xfrm>
            <a:off x="5859780" y="970954"/>
            <a:ext cx="5920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Embedded Deployment</a:t>
            </a:r>
          </a:p>
          <a:p>
            <a:r>
              <a:rPr lang="en-US" b="1" dirty="0"/>
              <a:t>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create RFC –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is much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is at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use this system as a HUB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must be on SAP Netweaver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system is down, both fiori and classical functionality will not work.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6B9462-BD7E-4ECD-A7F3-AE9CB58330F3}"/>
              </a:ext>
            </a:extLst>
          </p:cNvPr>
          <p:cNvSpPr txBox="1"/>
          <p:nvPr/>
        </p:nvSpPr>
        <p:spPr>
          <a:xfrm>
            <a:off x="3939540" y="266700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 – </a:t>
            </a:r>
            <a:r>
              <a:rPr lang="en-US" b="1" dirty="0"/>
              <a:t>SM59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6BCDC-8615-4F9A-A7C9-BE1323545C2B}"/>
              </a:ext>
            </a:extLst>
          </p:cNvPr>
          <p:cNvSpPr txBox="1"/>
          <p:nvPr/>
        </p:nvSpPr>
        <p:spPr>
          <a:xfrm>
            <a:off x="544022" y="4965341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SAP_UI and SAP_GWFND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A5E091-D58B-4054-BA1C-57071E9D6A3B}"/>
              </a:ext>
            </a:extLst>
          </p:cNvPr>
          <p:cNvCxnSpPr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922FBA-09BB-41A9-AD39-D688EAB3B2C8}"/>
              </a:ext>
            </a:extLst>
          </p:cNvPr>
          <p:cNvSpPr/>
          <p:nvPr/>
        </p:nvSpPr>
        <p:spPr>
          <a:xfrm>
            <a:off x="5925078" y="49412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https://www.sap.com/documents/2018/02/f0148939-f27c-0010-82c7-eda71af511fa.html</a:t>
            </a:r>
            <a:endParaRPr lang="en-US" dirty="0"/>
          </a:p>
          <a:p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87DDACA-EF17-41E8-8BA7-D81717B4259A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3436620" y="2571173"/>
            <a:ext cx="12700" cy="84749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24BDF58-C8A7-4419-AD3D-F5E74CB07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869C1120-72F8-4430-BE9C-0F6A0C57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83177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7039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430604" y="1046495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49D93-3899-4EE5-A0A8-3227062DAD8B}"/>
              </a:ext>
            </a:extLst>
          </p:cNvPr>
          <p:cNvSpPr txBox="1"/>
          <p:nvPr/>
        </p:nvSpPr>
        <p:spPr>
          <a:xfrm>
            <a:off x="430605" y="253390"/>
            <a:ext cx="714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7462982" y="3447152"/>
            <a:ext cx="2660073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27D49-7197-4CBE-BE73-880483152B7F}"/>
              </a:ext>
            </a:extLst>
          </p:cNvPr>
          <p:cNvSpPr txBox="1"/>
          <p:nvPr/>
        </p:nvSpPr>
        <p:spPr>
          <a:xfrm>
            <a:off x="261764" y="132759"/>
            <a:ext cx="529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3DA18E-5EE0-4727-96E7-7519A72E9898}"/>
              </a:ext>
            </a:extLst>
          </p:cNvPr>
          <p:cNvSpPr txBox="1"/>
          <p:nvPr/>
        </p:nvSpPr>
        <p:spPr>
          <a:xfrm>
            <a:off x="234373" y="2363267"/>
            <a:ext cx="607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7933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4730171" y="2142837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231789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023" y="1231789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624" y="5293741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4481609" y="3890450"/>
            <a:ext cx="1009174" cy="131090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Creating OData Service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97110" y="34675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b="1" dirty="0">
                <a:solidFill>
                  <a:prstClr val="black"/>
                </a:solidFill>
                <a:latin typeface="Cooper Black" panose="0208090404030B020404" pitchFamily="18" charset="0"/>
              </a:rPr>
              <a:t>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8" y="1330595"/>
            <a:ext cx="5865090" cy="240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Introduction to OData Services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Client Side Query With Odata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Sap odata (v2)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No</a:t>
            </a:r>
            <a:r>
              <a:rPr lang="en-IN" dirty="0">
                <a:solidFill>
                  <a:srgbClr val="000000"/>
                </a:solidFill>
              </a:rPr>
              <a:t>rthwind OData services</a:t>
            </a:r>
            <a:endParaRPr lang="en-IN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Consuming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u="none" strike="noStrike" dirty="0">
                <a:solidFill>
                  <a:srgbClr val="000000"/>
                </a:solidFill>
                <a:effectLst/>
              </a:rPr>
              <a:t>orthwind OData Services from UI5 Application</a:t>
            </a:r>
            <a:r>
              <a:rPr lang="en-US" dirty="0"/>
              <a:t> </a:t>
            </a:r>
            <a:endParaRPr lang="en-I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4007216"/>
            <a:ext cx="375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u="none" strike="noStrike" dirty="0">
                <a:solidFill>
                  <a:srgbClr val="000000"/>
                </a:solidFill>
                <a:effectLst/>
              </a:rPr>
              <a:t>Deployment Options</a:t>
            </a:r>
            <a:r>
              <a:rPr lang="en-IN" dirty="0"/>
              <a:t> 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rgbClr val="000000"/>
                </a:solidFill>
                <a:effectLst/>
              </a:rPr>
              <a:t>EPM Data model</a:t>
            </a:r>
            <a:endParaRPr lang="en-IN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ABAP SEGW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Creating OData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Building GetEntitySet Method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197110" y="342900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Creating OData Service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2047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Creating OData Service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2047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Creating OData Service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2047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1" y="106534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31" y="4285492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676326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93964" y="6491531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1" y="71203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20470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8" y="1189802"/>
            <a:ext cx="4110181" cy="2929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9" y="1189802"/>
            <a:ext cx="4410809" cy="307739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659" y="4334672"/>
            <a:ext cx="6970074" cy="1988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031965" y="6179250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5242324" y="5076121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28E149E-211C-4771-AC10-186259BC4D48}"/>
              </a:ext>
            </a:extLst>
          </p:cNvPr>
          <p:cNvSpPr txBox="1">
            <a:spLocks/>
          </p:cNvSpPr>
          <p:nvPr/>
        </p:nvSpPr>
        <p:spPr>
          <a:xfrm>
            <a:off x="414164" y="3410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0" i="0" strike="noStrike" dirty="0"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Introduction to OData Services </a:t>
            </a:r>
            <a:endParaRPr kumimoji="0" lang="en-US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86AC-CDE8-47D0-A8C2-EDCA096403EA}"/>
              </a:ext>
            </a:extLst>
          </p:cNvPr>
          <p:cNvSpPr txBox="1"/>
          <p:nvPr/>
        </p:nvSpPr>
        <p:spPr>
          <a:xfrm>
            <a:off x="424134" y="938129"/>
            <a:ext cx="11292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OData is </a:t>
            </a:r>
            <a:r>
              <a:rPr lang="en-US" b="1" dirty="0"/>
              <a:t>open data protocol</a:t>
            </a:r>
            <a:r>
              <a:rPr lang="en-US" dirty="0"/>
              <a:t>, it is used to create REST based services, initially developed by the OASIS company later acquired by Microsoft and make open source.</a:t>
            </a:r>
          </a:p>
          <a:p>
            <a:r>
              <a:rPr lang="en-US" dirty="0"/>
              <a:t>REST – Representational State Transfer – also known as STATELESS Communication</a:t>
            </a:r>
          </a:p>
          <a:p>
            <a:r>
              <a:rPr lang="en-US" b="0" i="0" dirty="0">
                <a:solidFill>
                  <a:srgbClr val="3A3A3A"/>
                </a:solidFill>
                <a:effectLst/>
              </a:rPr>
              <a:t>OData was developed by Microsoft in 2007 and later they made it open source. </a:t>
            </a:r>
            <a:endParaRPr lang="en-US" dirty="0"/>
          </a:p>
          <a:p>
            <a:endParaRPr lang="en-IN" dirty="0"/>
          </a:p>
        </p:txBody>
      </p:sp>
      <p:pic>
        <p:nvPicPr>
          <p:cNvPr id="2052" name="Picture 4" descr="New and Updated Open Data Protocol (OData) SDKs Released">
            <a:extLst>
              <a:ext uri="{FF2B5EF4-FFF2-40B4-BE49-F238E27FC236}">
                <a16:creationId xmlns:a16="http://schemas.microsoft.com/office/drawing/2014/main" id="{EDF77FF8-F300-45A1-8F61-DE789FB8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39" y="4912357"/>
            <a:ext cx="1383196" cy="1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D5343-288C-4F6B-B845-DA53C9BAA393}"/>
              </a:ext>
            </a:extLst>
          </p:cNvPr>
          <p:cNvSpPr/>
          <p:nvPr/>
        </p:nvSpPr>
        <p:spPr>
          <a:xfrm>
            <a:off x="4084320" y="2557925"/>
            <a:ext cx="21336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0107061-C758-4522-9EE1-873B5B992062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5151120" y="2877965"/>
            <a:ext cx="0" cy="409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9D78C2-2949-4422-9602-FD3921EE19C5}"/>
              </a:ext>
            </a:extLst>
          </p:cNvPr>
          <p:cNvSpPr/>
          <p:nvPr/>
        </p:nvSpPr>
        <p:spPr>
          <a:xfrm>
            <a:off x="3703320" y="3287828"/>
            <a:ext cx="2895600" cy="79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81C9400-5ED0-4C2B-A15A-6FAB93E80D8E}"/>
              </a:ext>
            </a:extLst>
          </p:cNvPr>
          <p:cNvSpPr/>
          <p:nvPr/>
        </p:nvSpPr>
        <p:spPr>
          <a:xfrm>
            <a:off x="4414025" y="3392529"/>
            <a:ext cx="1474190" cy="3536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60388B-BA8F-45DB-87FC-D21DAF6B9BDC}"/>
              </a:ext>
            </a:extLst>
          </p:cNvPr>
          <p:cNvSpPr/>
          <p:nvPr/>
        </p:nvSpPr>
        <p:spPr>
          <a:xfrm>
            <a:off x="4497705" y="3746131"/>
            <a:ext cx="1306830" cy="2627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SAP_UI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F0841-18E7-4D36-A093-FF85B050ED62}"/>
              </a:ext>
            </a:extLst>
          </p:cNvPr>
          <p:cNvSpPr/>
          <p:nvPr/>
        </p:nvSpPr>
        <p:spPr>
          <a:xfrm>
            <a:off x="3460865" y="4774378"/>
            <a:ext cx="3380509" cy="144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9B397-0EDD-40E5-90A6-2A8243954A09}"/>
              </a:ext>
            </a:extLst>
          </p:cNvPr>
          <p:cNvSpPr/>
          <p:nvPr/>
        </p:nvSpPr>
        <p:spPr>
          <a:xfrm>
            <a:off x="4232102" y="5152571"/>
            <a:ext cx="1838036" cy="6844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52B6-7579-4908-BF94-9A677D049240}"/>
              </a:ext>
            </a:extLst>
          </p:cNvPr>
          <p:cNvSpPr txBox="1"/>
          <p:nvPr/>
        </p:nvSpPr>
        <p:spPr>
          <a:xfrm>
            <a:off x="6210155" y="5867560"/>
            <a:ext cx="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D46C8E79-85A7-46F2-B54C-E68E5A795A5D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5151120" y="4081835"/>
            <a:ext cx="0" cy="692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1F3B983-642C-4070-AC75-DF6BBBDC1589}"/>
              </a:ext>
            </a:extLst>
          </p:cNvPr>
          <p:cNvSpPr txBox="1"/>
          <p:nvPr/>
        </p:nvSpPr>
        <p:spPr>
          <a:xfrm>
            <a:off x="261764" y="6382870"/>
            <a:ext cx="85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Fiori Only and Only Understand OData.</a:t>
            </a:r>
            <a:endParaRPr lang="en-IN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E82D8A4-582D-4DF5-BAFD-332771E7B159}"/>
              </a:ext>
            </a:extLst>
          </p:cNvPr>
          <p:cNvSpPr txBox="1"/>
          <p:nvPr/>
        </p:nvSpPr>
        <p:spPr>
          <a:xfrm>
            <a:off x="3819718" y="4249956"/>
            <a:ext cx="16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request</a:t>
            </a:r>
            <a:endParaRPr lang="en-IN" dirty="0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EA326AA-B9EA-4DE5-9E8F-7B62A893479C}"/>
              </a:ext>
            </a:extLst>
          </p:cNvPr>
          <p:cNvSpPr txBox="1"/>
          <p:nvPr/>
        </p:nvSpPr>
        <p:spPr>
          <a:xfrm>
            <a:off x="5269253" y="424087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E0BC-78EA-47DF-A4EE-7F225FBF5F0A}"/>
              </a:ext>
            </a:extLst>
          </p:cNvPr>
          <p:cNvSpPr txBox="1"/>
          <p:nvPr/>
        </p:nvSpPr>
        <p:spPr>
          <a:xfrm>
            <a:off x="350981" y="387927"/>
            <a:ext cx="991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OData Basic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83226-3399-4B56-94FE-3F48EC30CB53}"/>
              </a:ext>
            </a:extLst>
          </p:cNvPr>
          <p:cNvSpPr txBox="1"/>
          <p:nvPr/>
        </p:nvSpPr>
        <p:spPr>
          <a:xfrm>
            <a:off x="350981" y="1339272"/>
            <a:ext cx="11591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we call a service, it loads a service document, a service document includes multiple OData Entity Sets inside. Each service also has a metadata document which explains about properties inside of each entity set.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Document (Collection of Entity Sets)</a:t>
            </a:r>
            <a:r>
              <a:rPr lang="en-US" dirty="0"/>
              <a:t> – 1 Entity Set = 1 DB Table</a:t>
            </a:r>
          </a:p>
          <a:p>
            <a:pPr algn="just"/>
            <a:r>
              <a:rPr lang="en-US" dirty="0">
                <a:hlinkClick r:id="rId2"/>
              </a:rPr>
              <a:t>https://services.odata.org/V2/(S(gte5obp1xr5gdvcqffzwbrwq))/OData/OData.svc/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1" dirty="0"/>
              <a:t>Service metadata (/$metadata)</a:t>
            </a:r>
            <a:r>
              <a:rPr lang="en-US" dirty="0"/>
              <a:t> – all the entity types and entity sets</a:t>
            </a:r>
          </a:p>
          <a:p>
            <a:pPr algn="just"/>
            <a:r>
              <a:rPr lang="en-US" dirty="0"/>
              <a:t>Entity Type is the blue print of data set, entity set is the access point of actual data</a:t>
            </a:r>
          </a:p>
          <a:p>
            <a:pPr algn="just"/>
            <a:r>
              <a:rPr lang="en-US" dirty="0">
                <a:hlinkClick r:id="rId3"/>
              </a:rPr>
              <a:t>https://services.odata.org/V2/(S(gte5obp1xr5gdvcqffzwbrwq))/OData/OData.svc/$metadata</a:t>
            </a: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Access Multiple Records of an Entity Set (SELECT * FROM dB table)</a:t>
            </a:r>
          </a:p>
          <a:p>
            <a:pPr algn="just"/>
            <a:r>
              <a:rPr lang="en-US" dirty="0">
                <a:hlinkClick r:id="rId4"/>
              </a:rPr>
              <a:t>https://services.odata.org/V2/(S(gte5obp1xr5gdvcqffzwbrwq))/OData/OData.svc/Products?$format=json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2996-8015-4732-9A76-3EB648510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E0F81D7-EAA6-4645-8FAF-4EBC874E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54229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780365-9E81-430F-947E-72CEEB3D9A7F}"/>
              </a:ext>
            </a:extLst>
          </p:cNvPr>
          <p:cNvSpPr txBox="1"/>
          <p:nvPr/>
        </p:nvSpPr>
        <p:spPr>
          <a:xfrm>
            <a:off x="267681" y="369454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oper Black" panose="0208090404030B020404" pitchFamily="18" charset="0"/>
              </a:rPr>
              <a:t>F</a:t>
            </a:r>
            <a:r>
              <a:rPr lang="en-US" sz="3600" b="1" i="0" dirty="0">
                <a:effectLst/>
                <a:latin typeface="Cooper Black" panose="0208090404030B020404" pitchFamily="18" charset="0"/>
              </a:rPr>
              <a:t>ormat of an OData URL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1B8B7-132E-4274-8D79-D57240A1C6D4}"/>
              </a:ext>
            </a:extLst>
          </p:cNvPr>
          <p:cNvSpPr txBox="1"/>
          <p:nvPr/>
        </p:nvSpPr>
        <p:spPr>
          <a:xfrm>
            <a:off x="286327" y="2142836"/>
            <a:ext cx="1184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http(s)://</a:t>
            </a:r>
            <a:r>
              <a:rPr lang="en-US" sz="2400" dirty="0" err="1"/>
              <a:t>hostname:port</a:t>
            </a:r>
            <a:r>
              <a:rPr lang="en-US" sz="2400" dirty="0"/>
              <a:t>/sap/</a:t>
            </a:r>
            <a:r>
              <a:rPr lang="en-US" sz="2400" dirty="0" err="1"/>
              <a:t>opu</a:t>
            </a:r>
            <a:r>
              <a:rPr lang="en-US" sz="2400" dirty="0"/>
              <a:t>/</a:t>
            </a:r>
            <a:r>
              <a:rPr lang="en-US" sz="2400" dirty="0" err="1"/>
              <a:t>odata</a:t>
            </a:r>
            <a:r>
              <a:rPr lang="en-US" sz="2400" dirty="0"/>
              <a:t>/sap/SERVICENAME_SRV/ENTITYSET?p1=val&amp;p2=</a:t>
            </a:r>
            <a:r>
              <a:rPr lang="en-US" sz="2400" dirty="0" err="1"/>
              <a:t>val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9FE2BC5-70BF-428D-AD08-FB77D45D366F}"/>
              </a:ext>
            </a:extLst>
          </p:cNvPr>
          <p:cNvSpPr/>
          <p:nvPr/>
        </p:nvSpPr>
        <p:spPr>
          <a:xfrm rot="16200000">
            <a:off x="526543" y="2192984"/>
            <a:ext cx="424734" cy="937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AD0BC6-A2FE-4D43-A7DA-457E1D6E7A6B}"/>
              </a:ext>
            </a:extLst>
          </p:cNvPr>
          <p:cNvSpPr/>
          <p:nvPr/>
        </p:nvSpPr>
        <p:spPr>
          <a:xfrm rot="16200000">
            <a:off x="2179852" y="1749104"/>
            <a:ext cx="424734" cy="1865743"/>
          </a:xfrm>
          <a:prstGeom prst="leftBrace">
            <a:avLst>
              <a:gd name="adj1" fmla="val 14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BF8C13-566E-4B7F-8C72-92B9B3FD14B4}"/>
              </a:ext>
            </a:extLst>
          </p:cNvPr>
          <p:cNvSpPr/>
          <p:nvPr/>
        </p:nvSpPr>
        <p:spPr>
          <a:xfrm rot="16200000">
            <a:off x="4427708" y="1484667"/>
            <a:ext cx="424734" cy="2394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561A6C-94A3-4533-8C4E-D32332C7CA86}"/>
              </a:ext>
            </a:extLst>
          </p:cNvPr>
          <p:cNvSpPr/>
          <p:nvPr/>
        </p:nvSpPr>
        <p:spPr>
          <a:xfrm rot="16200000">
            <a:off x="6940005" y="1464511"/>
            <a:ext cx="424734" cy="2394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785EAEF-185A-4D1D-924E-94338EF38FF8}"/>
              </a:ext>
            </a:extLst>
          </p:cNvPr>
          <p:cNvSpPr/>
          <p:nvPr/>
        </p:nvSpPr>
        <p:spPr>
          <a:xfrm rot="16200000">
            <a:off x="8921203" y="1995607"/>
            <a:ext cx="424734" cy="1332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949687-2DD0-4951-80DD-FA3C22CB976A}"/>
              </a:ext>
            </a:extLst>
          </p:cNvPr>
          <p:cNvSpPr/>
          <p:nvPr/>
        </p:nvSpPr>
        <p:spPr>
          <a:xfrm rot="16200000">
            <a:off x="10606928" y="1678722"/>
            <a:ext cx="424734" cy="2006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1D3BF-8F6D-4229-A4C6-C1963E2FEFBA}"/>
              </a:ext>
            </a:extLst>
          </p:cNvPr>
          <p:cNvSpPr txBox="1"/>
          <p:nvPr/>
        </p:nvSpPr>
        <p:spPr>
          <a:xfrm>
            <a:off x="1804424" y="2844225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Adress</a:t>
            </a:r>
            <a:r>
              <a:rPr lang="en-US" sz="1600" b="1" dirty="0"/>
              <a:t> &amp; Port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2499-39E2-454B-A753-922C0F51D78A}"/>
              </a:ext>
            </a:extLst>
          </p:cNvPr>
          <p:cNvSpPr txBox="1"/>
          <p:nvPr/>
        </p:nvSpPr>
        <p:spPr>
          <a:xfrm>
            <a:off x="4145841" y="2922052"/>
            <a:ext cx="126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prefix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45492-940A-4FFE-B904-86F4345086F3}"/>
              </a:ext>
            </a:extLst>
          </p:cNvPr>
          <p:cNvSpPr txBox="1"/>
          <p:nvPr/>
        </p:nvSpPr>
        <p:spPr>
          <a:xfrm>
            <a:off x="6354617" y="2844225"/>
            <a:ext cx="15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Name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EE4B6-451F-440A-9C36-BB1FED8A8193}"/>
              </a:ext>
            </a:extLst>
          </p:cNvPr>
          <p:cNvSpPr txBox="1"/>
          <p:nvPr/>
        </p:nvSpPr>
        <p:spPr>
          <a:xfrm>
            <a:off x="7961745" y="2874189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End Point Access Data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88318-1E7E-40D9-B6BF-2875775257A9}"/>
              </a:ext>
            </a:extLst>
          </p:cNvPr>
          <p:cNvSpPr txBox="1"/>
          <p:nvPr/>
        </p:nvSpPr>
        <p:spPr>
          <a:xfrm>
            <a:off x="10363199" y="2871934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Options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02B2A-02DA-40C7-8428-7A2A9B77C8C0}"/>
              </a:ext>
            </a:extLst>
          </p:cNvPr>
          <p:cNvSpPr txBox="1"/>
          <p:nvPr/>
        </p:nvSpPr>
        <p:spPr>
          <a:xfrm>
            <a:off x="267681" y="2872083"/>
            <a:ext cx="14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Protocol</a:t>
            </a:r>
            <a:endParaRPr lang="en-IN" b="1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59A31C-A1AF-4990-80A9-AACA104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2D764-2C39-48CD-9F2F-655428F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ooper Black" panose="0208090404030B020404" pitchFamily="18" charset="0"/>
              </a:rPr>
              <a:t>Client Side Query with OData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8A8408-8F8E-46C7-8CC7-00ECF58663D3}"/>
              </a:ext>
            </a:extLst>
          </p:cNvPr>
          <p:cNvGrpSpPr/>
          <p:nvPr/>
        </p:nvGrpSpPr>
        <p:grpSpPr>
          <a:xfrm>
            <a:off x="3042071" y="941652"/>
            <a:ext cx="4996318" cy="5214620"/>
            <a:chOff x="3346437" y="985720"/>
            <a:chExt cx="5495950" cy="573608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F5D2AB-A701-4344-BBFF-2DE12057DAD6}"/>
                </a:ext>
              </a:extLst>
            </p:cNvPr>
            <p:cNvSpPr/>
            <p:nvPr/>
          </p:nvSpPr>
          <p:spPr>
            <a:xfrm>
              <a:off x="6934200" y="2887979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D6E32A-A76F-4E0B-8274-84AEB12F6B61}"/>
                </a:ext>
              </a:extLst>
            </p:cNvPr>
            <p:cNvSpPr/>
            <p:nvPr/>
          </p:nvSpPr>
          <p:spPr>
            <a:xfrm>
              <a:off x="4537583" y="4265941"/>
              <a:ext cx="708660" cy="407215"/>
            </a:xfrm>
            <a:custGeom>
              <a:avLst/>
              <a:gdLst>
                <a:gd name="connsiteX0" fmla="*/ 3063240 w 3063240"/>
                <a:gd name="connsiteY0" fmla="*/ 0 h 1760220"/>
                <a:gd name="connsiteX1" fmla="*/ 0 w 3063240"/>
                <a:gd name="connsiteY1" fmla="*/ 176022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3240" h="1760220">
                  <a:moveTo>
                    <a:pt x="3063240" y="0"/>
                  </a:moveTo>
                  <a:lnTo>
                    <a:pt x="0" y="1760220"/>
                  </a:lnTo>
                </a:path>
              </a:pathLst>
            </a:cu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C8C46F-EDC6-4B1B-AAA4-4090EFD94110}"/>
                </a:ext>
              </a:extLst>
            </p:cNvPr>
            <p:cNvSpPr/>
            <p:nvPr/>
          </p:nvSpPr>
          <p:spPr>
            <a:xfrm>
              <a:off x="4451350" y="3009900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71BBB1F2-BB0A-443F-909B-90C7055A8A04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390581" y="3082953"/>
              <a:ext cx="915458" cy="667198"/>
            </a:xfrm>
            <a:custGeom>
              <a:avLst/>
              <a:gdLst>
                <a:gd name="T0" fmla="*/ 0 w 1511"/>
                <a:gd name="T1" fmla="*/ 0 h 1090"/>
                <a:gd name="T2" fmla="*/ 1511 w 1511"/>
                <a:gd name="T3" fmla="*/ 872 h 1090"/>
                <a:gd name="T4" fmla="*/ 1133 w 1511"/>
                <a:gd name="T5" fmla="*/ 1090 h 1090"/>
                <a:gd name="T6" fmla="*/ 0 w 1511"/>
                <a:gd name="T7" fmla="*/ 436 h 1090"/>
                <a:gd name="T8" fmla="*/ 0 w 1511"/>
                <a:gd name="T9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0"/>
                  </a:moveTo>
                  <a:cubicBezTo>
                    <a:pt x="623" y="0"/>
                    <a:pt x="1199" y="332"/>
                    <a:pt x="1511" y="872"/>
                  </a:cubicBezTo>
                  <a:lnTo>
                    <a:pt x="1133" y="1090"/>
                  </a:lnTo>
                  <a:cubicBezTo>
                    <a:pt x="899" y="685"/>
                    <a:pt x="467" y="436"/>
                    <a:pt x="0" y="4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AED9D01-0745-42BF-ABAB-3D8E2574B50F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6645153" y="3737774"/>
              <a:ext cx="418939" cy="1070621"/>
            </a:xfrm>
            <a:custGeom>
              <a:avLst/>
              <a:gdLst>
                <a:gd name="T0" fmla="*/ 378 w 689"/>
                <a:gd name="T1" fmla="*/ 0 h 1745"/>
                <a:gd name="T2" fmla="*/ 378 w 689"/>
                <a:gd name="T3" fmla="*/ 1745 h 1745"/>
                <a:gd name="T4" fmla="*/ 0 w 689"/>
                <a:gd name="T5" fmla="*/ 1527 h 1745"/>
                <a:gd name="T6" fmla="*/ 0 w 689"/>
                <a:gd name="T7" fmla="*/ 218 h 1745"/>
                <a:gd name="T8" fmla="*/ 378 w 689"/>
                <a:gd name="T9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745">
                  <a:moveTo>
                    <a:pt x="378" y="0"/>
                  </a:moveTo>
                  <a:cubicBezTo>
                    <a:pt x="689" y="540"/>
                    <a:pt x="689" y="1205"/>
                    <a:pt x="378" y="1745"/>
                  </a:cubicBezTo>
                  <a:lnTo>
                    <a:pt x="0" y="1527"/>
                  </a:lnTo>
                  <a:cubicBezTo>
                    <a:pt x="234" y="1122"/>
                    <a:pt x="234" y="623"/>
                    <a:pt x="0" y="218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F15227B-8F6A-42D5-8999-17F4E6DB64BC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47660" y="4352229"/>
              <a:ext cx="915458" cy="668922"/>
            </a:xfrm>
            <a:custGeom>
              <a:avLst/>
              <a:gdLst>
                <a:gd name="T0" fmla="*/ 1511 w 1511"/>
                <a:gd name="T1" fmla="*/ 218 h 1090"/>
                <a:gd name="T2" fmla="*/ 0 w 1511"/>
                <a:gd name="T3" fmla="*/ 1090 h 1090"/>
                <a:gd name="T4" fmla="*/ 0 w 1511"/>
                <a:gd name="T5" fmla="*/ 654 h 1090"/>
                <a:gd name="T6" fmla="*/ 1133 w 1511"/>
                <a:gd name="T7" fmla="*/ 0 h 1090"/>
                <a:gd name="T8" fmla="*/ 1511 w 1511"/>
                <a:gd name="T9" fmla="*/ 21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218"/>
                  </a:moveTo>
                  <a:cubicBezTo>
                    <a:pt x="1199" y="758"/>
                    <a:pt x="623" y="1090"/>
                    <a:pt x="0" y="1090"/>
                  </a:cubicBezTo>
                  <a:lnTo>
                    <a:pt x="0" y="654"/>
                  </a:lnTo>
                  <a:cubicBezTo>
                    <a:pt x="467" y="654"/>
                    <a:pt x="899" y="405"/>
                    <a:pt x="1133" y="0"/>
                  </a:cubicBezTo>
                  <a:lnTo>
                    <a:pt x="1511" y="218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AC9648-E09D-40C0-AA1F-1E9E13CE6C2D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4857451" y="3890026"/>
              <a:ext cx="915458" cy="668922"/>
            </a:xfrm>
            <a:custGeom>
              <a:avLst/>
              <a:gdLst>
                <a:gd name="T0" fmla="*/ 1511 w 1511"/>
                <a:gd name="T1" fmla="*/ 1090 h 1090"/>
                <a:gd name="T2" fmla="*/ 0 w 1511"/>
                <a:gd name="T3" fmla="*/ 218 h 1090"/>
                <a:gd name="T4" fmla="*/ 378 w 1511"/>
                <a:gd name="T5" fmla="*/ 0 h 1090"/>
                <a:gd name="T6" fmla="*/ 1511 w 1511"/>
                <a:gd name="T7" fmla="*/ 654 h 1090"/>
                <a:gd name="T8" fmla="*/ 1511 w 1511"/>
                <a:gd name="T9" fmla="*/ 109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1511" y="1090"/>
                  </a:moveTo>
                  <a:cubicBezTo>
                    <a:pt x="887" y="1090"/>
                    <a:pt x="311" y="758"/>
                    <a:pt x="0" y="218"/>
                  </a:cubicBezTo>
                  <a:lnTo>
                    <a:pt x="378" y="0"/>
                  </a:lnTo>
                  <a:cubicBezTo>
                    <a:pt x="611" y="405"/>
                    <a:pt x="1043" y="654"/>
                    <a:pt x="1511" y="654"/>
                  </a:cubicBezTo>
                  <a:lnTo>
                    <a:pt x="1511" y="109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BFF2576-55A9-4C25-BCA8-2D01A895BC82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098962" y="2833388"/>
              <a:ext cx="418939" cy="1070621"/>
            </a:xfrm>
            <a:custGeom>
              <a:avLst/>
              <a:gdLst>
                <a:gd name="T0" fmla="*/ 312 w 690"/>
                <a:gd name="T1" fmla="*/ 1745 h 1745"/>
                <a:gd name="T2" fmla="*/ 312 w 690"/>
                <a:gd name="T3" fmla="*/ 0 h 1745"/>
                <a:gd name="T4" fmla="*/ 690 w 690"/>
                <a:gd name="T5" fmla="*/ 218 h 1745"/>
                <a:gd name="T6" fmla="*/ 690 w 690"/>
                <a:gd name="T7" fmla="*/ 1527 h 1745"/>
                <a:gd name="T8" fmla="*/ 312 w 690"/>
                <a:gd name="T9" fmla="*/ 1745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745">
                  <a:moveTo>
                    <a:pt x="312" y="1745"/>
                  </a:moveTo>
                  <a:cubicBezTo>
                    <a:pt x="0" y="1205"/>
                    <a:pt x="0" y="540"/>
                    <a:pt x="312" y="0"/>
                  </a:cubicBezTo>
                  <a:lnTo>
                    <a:pt x="690" y="218"/>
                  </a:lnTo>
                  <a:cubicBezTo>
                    <a:pt x="456" y="623"/>
                    <a:pt x="456" y="1122"/>
                    <a:pt x="690" y="1527"/>
                  </a:cubicBezTo>
                  <a:lnTo>
                    <a:pt x="312" y="1745"/>
                  </a:lnTo>
                  <a:close/>
                </a:path>
              </a:pathLst>
            </a:custGeom>
            <a:solidFill>
              <a:schemeClr val="accent6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1FF53B-359F-41A4-98BD-A747F565B489}"/>
                </a:ext>
              </a:extLst>
            </p:cNvPr>
            <p:cNvSpPr>
              <a:spLocks/>
            </p:cNvSpPr>
            <p:nvPr/>
          </p:nvSpPr>
          <p:spPr bwMode="gray">
            <a:xfrm rot="1819435">
              <a:off x="5600372" y="2620749"/>
              <a:ext cx="915458" cy="667198"/>
            </a:xfrm>
            <a:custGeom>
              <a:avLst/>
              <a:gdLst>
                <a:gd name="T0" fmla="*/ 0 w 1511"/>
                <a:gd name="T1" fmla="*/ 872 h 1090"/>
                <a:gd name="T2" fmla="*/ 1511 w 1511"/>
                <a:gd name="T3" fmla="*/ 0 h 1090"/>
                <a:gd name="T4" fmla="*/ 1511 w 1511"/>
                <a:gd name="T5" fmla="*/ 436 h 1090"/>
                <a:gd name="T6" fmla="*/ 378 w 1511"/>
                <a:gd name="T7" fmla="*/ 1090 h 1090"/>
                <a:gd name="T8" fmla="*/ 0 w 1511"/>
                <a:gd name="T9" fmla="*/ 872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1" h="1090">
                  <a:moveTo>
                    <a:pt x="0" y="872"/>
                  </a:moveTo>
                  <a:cubicBezTo>
                    <a:pt x="311" y="332"/>
                    <a:pt x="887" y="0"/>
                    <a:pt x="1511" y="0"/>
                  </a:cubicBezTo>
                  <a:lnTo>
                    <a:pt x="1511" y="436"/>
                  </a:lnTo>
                  <a:cubicBezTo>
                    <a:pt x="1043" y="436"/>
                    <a:pt x="611" y="685"/>
                    <a:pt x="378" y="1090"/>
                  </a:cubicBezTo>
                  <a:lnTo>
                    <a:pt x="0" y="872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3BB89-DAF6-48E0-A1E0-700C707A18FB}"/>
                </a:ext>
              </a:extLst>
            </p:cNvPr>
            <p:cNvSpPr/>
            <p:nvPr/>
          </p:nvSpPr>
          <p:spPr bwMode="gray">
            <a:xfrm>
              <a:off x="5177310" y="2916515"/>
              <a:ext cx="1808870" cy="1808870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A42A3D-CDF1-4229-8341-E6B8DB68658B}"/>
                </a:ext>
              </a:extLst>
            </p:cNvPr>
            <p:cNvSpPr/>
            <p:nvPr/>
          </p:nvSpPr>
          <p:spPr bwMode="gray">
            <a:xfrm>
              <a:off x="5295773" y="3022978"/>
              <a:ext cx="1597279" cy="159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F02666-0936-44AD-97F5-EAD7205006B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4759669"/>
              <a:ext cx="0" cy="72015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1DA115-063D-4FBF-8080-20957598DF0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1745" y="2137350"/>
              <a:ext cx="0" cy="72015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B7856D4-7A5F-4E34-8C61-2634003283EC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7044526"/>
                <a:gd name="adj2" fmla="val 19183544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4971B32-DFD4-4A1A-B578-F50F32CFE504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0708598"/>
                <a:gd name="adj2" fmla="val 883275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E9DDB52-416F-4A65-97FA-B5691EF87EFD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2403526"/>
                <a:gd name="adj2" fmla="val 4479868"/>
              </a:avLst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5FE7E9E-D988-40BE-9B7A-46C49C14BDBA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6328048"/>
                <a:gd name="adj2" fmla="val 8175536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D4D5BA17-0CB4-46FC-9616-587DD008B609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9895905"/>
                <a:gd name="adj2" fmla="val 11683034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D1ABF9B0-63BE-4A01-A3E0-7C62CB3C419F}"/>
                </a:ext>
              </a:extLst>
            </p:cNvPr>
            <p:cNvSpPr/>
            <p:nvPr/>
          </p:nvSpPr>
          <p:spPr bwMode="gray">
            <a:xfrm>
              <a:off x="3749668" y="1489650"/>
              <a:ext cx="4664155" cy="4662600"/>
            </a:xfrm>
            <a:prstGeom prst="arc">
              <a:avLst>
                <a:gd name="adj1" fmla="val 13333755"/>
                <a:gd name="adj2" fmla="val 15305126"/>
              </a:avLst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454BDD-8089-4C4A-8AFF-662E91DBD116}"/>
                </a:ext>
              </a:extLst>
            </p:cNvPr>
            <p:cNvSpPr txBox="1"/>
            <p:nvPr/>
          </p:nvSpPr>
          <p:spPr bwMode="gray">
            <a:xfrm>
              <a:off x="5332870" y="3451932"/>
              <a:ext cx="1497750" cy="7786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dirty="0">
                  <a:latin typeface="Arial" pitchFamily="34" charset="0"/>
                  <a:cs typeface="Arial" pitchFamily="34" charset="0"/>
                </a:rPr>
                <a:t>ODATA Query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CEAEF6-C7E8-4376-90F3-7CB3C01FB0C2}"/>
                </a:ext>
              </a:extLst>
            </p:cNvPr>
            <p:cNvSpPr/>
            <p:nvPr/>
          </p:nvSpPr>
          <p:spPr bwMode="gray">
            <a:xfrm>
              <a:off x="5452220" y="985720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706619-F1F8-4B9A-A4EF-ABDE3A52961C}"/>
                </a:ext>
              </a:extLst>
            </p:cNvPr>
            <p:cNvSpPr/>
            <p:nvPr/>
          </p:nvSpPr>
          <p:spPr bwMode="gray">
            <a:xfrm>
              <a:off x="5553708" y="1087208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938349-D8C7-471E-AE41-CF5A2909F641}"/>
                </a:ext>
              </a:extLst>
            </p:cNvPr>
            <p:cNvGrpSpPr/>
            <p:nvPr/>
          </p:nvGrpSpPr>
          <p:grpSpPr bwMode="gray">
            <a:xfrm>
              <a:off x="3346437" y="2102889"/>
              <a:ext cx="1259050" cy="1259050"/>
              <a:chOff x="3455866" y="2241540"/>
              <a:chExt cx="1159346" cy="115934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B9FA7B1-3DDC-4A0E-859D-15843DEDCA83}"/>
                  </a:ext>
                </a:extLst>
              </p:cNvPr>
              <p:cNvSpPr/>
              <p:nvPr/>
            </p:nvSpPr>
            <p:spPr bwMode="gray">
              <a:xfrm>
                <a:off x="3455866" y="224154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4EE9601-1B73-45BA-8C61-15A796F97716}"/>
                  </a:ext>
                </a:extLst>
              </p:cNvPr>
              <p:cNvSpPr/>
              <p:nvPr/>
            </p:nvSpPr>
            <p:spPr bwMode="gray">
              <a:xfrm>
                <a:off x="3549317" y="233499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FC2C48-57FF-427A-8663-BDE3E9EE1826}"/>
                </a:ext>
              </a:extLst>
            </p:cNvPr>
            <p:cNvGrpSpPr/>
            <p:nvPr/>
          </p:nvGrpSpPr>
          <p:grpSpPr bwMode="gray">
            <a:xfrm>
              <a:off x="3425248" y="4325152"/>
              <a:ext cx="1259050" cy="1259050"/>
              <a:chOff x="3368778" y="4041080"/>
              <a:chExt cx="1159346" cy="115934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01912E6-0892-4E56-A139-6E6C5B3170B5}"/>
                  </a:ext>
                </a:extLst>
              </p:cNvPr>
              <p:cNvSpPr/>
              <p:nvPr/>
            </p:nvSpPr>
            <p:spPr bwMode="gray">
              <a:xfrm>
                <a:off x="3368778" y="4041080"/>
                <a:ext cx="1159346" cy="11593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9B9B5C8-503F-48DF-98C9-B3E801ABDD9E}"/>
                  </a:ext>
                </a:extLst>
              </p:cNvPr>
              <p:cNvSpPr/>
              <p:nvPr/>
            </p:nvSpPr>
            <p:spPr bwMode="gray">
              <a:xfrm>
                <a:off x="3462229" y="4134531"/>
                <a:ext cx="972444" cy="9724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80E3257-B845-4DB5-9E82-94A45E694267}"/>
                </a:ext>
              </a:extLst>
            </p:cNvPr>
            <p:cNvSpPr/>
            <p:nvPr/>
          </p:nvSpPr>
          <p:spPr bwMode="gray">
            <a:xfrm>
              <a:off x="5452220" y="54627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CD15-9E46-49B9-AC55-FC30A5C7EF94}"/>
                </a:ext>
              </a:extLst>
            </p:cNvPr>
            <p:cNvSpPr/>
            <p:nvPr/>
          </p:nvSpPr>
          <p:spPr bwMode="gray">
            <a:xfrm>
              <a:off x="5553708" y="55642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9404F6-F92D-44E6-A4E8-11757426CDC7}"/>
                </a:ext>
              </a:extLst>
            </p:cNvPr>
            <p:cNvSpPr/>
            <p:nvPr/>
          </p:nvSpPr>
          <p:spPr bwMode="gray">
            <a:xfrm>
              <a:off x="7583337" y="2102889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45947-641E-4531-BAA4-CCDFEE0E2B06}"/>
                </a:ext>
              </a:extLst>
            </p:cNvPr>
            <p:cNvSpPr/>
            <p:nvPr/>
          </p:nvSpPr>
          <p:spPr bwMode="gray">
            <a:xfrm>
              <a:off x="7684825" y="2204377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8BBB79-5352-4D82-8FE2-F41A369B4176}"/>
                </a:ext>
              </a:extLst>
            </p:cNvPr>
            <p:cNvSpPr/>
            <p:nvPr/>
          </p:nvSpPr>
          <p:spPr bwMode="gray">
            <a:xfrm>
              <a:off x="7583337" y="4325152"/>
              <a:ext cx="1259050" cy="1259050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95E0E18-9804-4EE4-92CA-94B1ABA906BB}"/>
                </a:ext>
              </a:extLst>
            </p:cNvPr>
            <p:cNvSpPr/>
            <p:nvPr/>
          </p:nvSpPr>
          <p:spPr bwMode="gray">
            <a:xfrm>
              <a:off x="7684825" y="4426640"/>
              <a:ext cx="1056074" cy="1056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4" name="TextBox 53">
              <a:hlinkClick r:id="rId3"/>
              <a:extLst>
                <a:ext uri="{FF2B5EF4-FFF2-40B4-BE49-F238E27FC236}">
                  <a16:creationId xmlns:a16="http://schemas.microsoft.com/office/drawing/2014/main" id="{5DCA1C4A-3731-4FA8-A326-D446440D360F}"/>
                </a:ext>
              </a:extLst>
            </p:cNvPr>
            <p:cNvSpPr txBox="1"/>
            <p:nvPr/>
          </p:nvSpPr>
          <p:spPr bwMode="gray">
            <a:xfrm>
              <a:off x="5541419" y="1681099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$top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3C379A-08CD-4FE0-9E10-982641F009E8}"/>
                </a:ext>
              </a:extLst>
            </p:cNvPr>
            <p:cNvSpPr txBox="1"/>
            <p:nvPr/>
          </p:nvSpPr>
          <p:spPr bwMode="gray">
            <a:xfrm>
              <a:off x="5678617" y="1135617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1"/>
                  </a:solidFill>
                  <a:latin typeface="Arial Narrow" panose="020B0606020202030204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51DDA-9E8A-4729-97D1-72343C600538}"/>
                </a:ext>
              </a:extLst>
            </p:cNvPr>
            <p:cNvSpPr txBox="1"/>
            <p:nvPr/>
          </p:nvSpPr>
          <p:spPr bwMode="gray">
            <a:xfrm>
              <a:off x="7689889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4"/>
                </a:rPr>
                <a:t>$skip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50C84C-BFA7-4DE0-9AA9-80CAA885DD03}"/>
                </a:ext>
              </a:extLst>
            </p:cNvPr>
            <p:cNvSpPr txBox="1"/>
            <p:nvPr/>
          </p:nvSpPr>
          <p:spPr bwMode="gray">
            <a:xfrm>
              <a:off x="78097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2"/>
                  </a:solidFill>
                  <a:latin typeface="Arial Narrow" panose="020B0606020202030204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04FC2-F283-4427-9090-41890CA1F9FD}"/>
                </a:ext>
              </a:extLst>
            </p:cNvPr>
            <p:cNvSpPr txBox="1"/>
            <p:nvPr/>
          </p:nvSpPr>
          <p:spPr bwMode="gray">
            <a:xfrm>
              <a:off x="7689889" y="4963984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5"/>
                </a:rPr>
                <a:t>$select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C94F7-1FEB-4299-A9CF-10A1FC33FE24}"/>
                </a:ext>
              </a:extLst>
            </p:cNvPr>
            <p:cNvSpPr txBox="1"/>
            <p:nvPr/>
          </p:nvSpPr>
          <p:spPr bwMode="gray">
            <a:xfrm>
              <a:off x="780973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3"/>
                  </a:solidFill>
                  <a:latin typeface="Arial Narrow" panose="020B0606020202030204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E7661F-B828-4524-AFA1-F4638E4D1D4D}"/>
                </a:ext>
              </a:extLst>
            </p:cNvPr>
            <p:cNvSpPr txBox="1"/>
            <p:nvPr/>
          </p:nvSpPr>
          <p:spPr bwMode="gray">
            <a:xfrm>
              <a:off x="5558772" y="6123096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6"/>
                </a:rPr>
                <a:t>$filter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305FB8-7ED8-4A32-865B-4B8D8A07D6D3}"/>
                </a:ext>
              </a:extLst>
            </p:cNvPr>
            <p:cNvSpPr txBox="1"/>
            <p:nvPr/>
          </p:nvSpPr>
          <p:spPr bwMode="gray">
            <a:xfrm>
              <a:off x="5678617" y="5628038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4"/>
                  </a:solidFill>
                  <a:latin typeface="Arial Narrow" panose="020B0606020202030204" pitchFamily="34" charset="0"/>
                  <a:cs typeface="Arial" pitchFamily="34" charset="0"/>
                </a:rPr>
                <a:t>05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0FCAEA-EDF2-49DB-8F4D-4F43B540A4A0}"/>
                </a:ext>
              </a:extLst>
            </p:cNvPr>
            <p:cNvSpPr txBox="1"/>
            <p:nvPr/>
          </p:nvSpPr>
          <p:spPr bwMode="gray">
            <a:xfrm>
              <a:off x="3531801" y="4870113"/>
              <a:ext cx="104594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400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AE4D77-9E0D-4DF1-A567-95AB6B449DB0}"/>
                </a:ext>
              </a:extLst>
            </p:cNvPr>
            <p:cNvSpPr txBox="1"/>
            <p:nvPr/>
          </p:nvSpPr>
          <p:spPr bwMode="gray">
            <a:xfrm>
              <a:off x="3651644" y="4490439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5"/>
                  </a:solidFill>
                  <a:latin typeface="Arial Narrow" panose="020B0606020202030204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D03ECE-8325-4959-AF64-949AADE689FB}"/>
                </a:ext>
              </a:extLst>
            </p:cNvPr>
            <p:cNvSpPr txBox="1"/>
            <p:nvPr/>
          </p:nvSpPr>
          <p:spPr bwMode="gray">
            <a:xfrm>
              <a:off x="3452990" y="2726333"/>
              <a:ext cx="1045945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7"/>
                </a:rPr>
                <a:t>$format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41F811-D0D9-4815-849D-9E6092C85CC3}"/>
                </a:ext>
              </a:extLst>
            </p:cNvPr>
            <p:cNvSpPr txBox="1"/>
            <p:nvPr/>
          </p:nvSpPr>
          <p:spPr bwMode="gray">
            <a:xfrm>
              <a:off x="3572834" y="2252786"/>
              <a:ext cx="806256" cy="4062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b="1" kern="0" dirty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EFF856-419E-4B88-907A-3B867BC91ACE}"/>
                </a:ext>
              </a:extLst>
            </p:cNvPr>
            <p:cNvSpPr/>
            <p:nvPr/>
          </p:nvSpPr>
          <p:spPr>
            <a:xfrm>
              <a:off x="6934678" y="4371935"/>
              <a:ext cx="704850" cy="374650"/>
            </a:xfrm>
            <a:custGeom>
              <a:avLst/>
              <a:gdLst>
                <a:gd name="connsiteX0" fmla="*/ 0 w 3219450"/>
                <a:gd name="connsiteY0" fmla="*/ 0 h 1708150"/>
                <a:gd name="connsiteX1" fmla="*/ 3219450 w 3219450"/>
                <a:gd name="connsiteY1" fmla="*/ 1708150 h 17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450" h="1708150">
                  <a:moveTo>
                    <a:pt x="0" y="0"/>
                  </a:moveTo>
                  <a:lnTo>
                    <a:pt x="3219450" y="1708150"/>
                  </a:lnTo>
                </a:path>
              </a:pathLst>
            </a:cu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72D2A6-A7E3-4B99-8E33-17D13F14B6C8}"/>
                </a:ext>
              </a:extLst>
            </p:cNvPr>
            <p:cNvSpPr txBox="1"/>
            <p:nvPr/>
          </p:nvSpPr>
          <p:spPr bwMode="gray">
            <a:xfrm>
              <a:off x="3531801" y="4899846"/>
              <a:ext cx="1005782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kern="0" dirty="0">
                  <a:latin typeface="Arial" pitchFamily="34" charset="0"/>
                  <a:cs typeface="Arial" pitchFamily="34" charset="0"/>
                  <a:hlinkClick r:id="rId8"/>
                </a:rPr>
                <a:t>$expand</a:t>
              </a:r>
              <a:endParaRPr lang="en-US" kern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B17F5B-C45F-41A0-9DAC-516F831138FE}"/>
              </a:ext>
            </a:extLst>
          </p:cNvPr>
          <p:cNvSpPr txBox="1"/>
          <p:nvPr/>
        </p:nvSpPr>
        <p:spPr>
          <a:xfrm>
            <a:off x="258633" y="2200861"/>
            <a:ext cx="27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171717"/>
                </a:solidFill>
                <a:effectLst/>
              </a:rPr>
              <a:t>Returns the results in the specified media format.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33D1-974B-4560-BACF-BE948DA989EA}"/>
              </a:ext>
            </a:extLst>
          </p:cNvPr>
          <p:cNvSpPr txBox="1"/>
          <p:nvPr/>
        </p:nvSpPr>
        <p:spPr>
          <a:xfrm>
            <a:off x="5791199" y="722669"/>
            <a:ext cx="365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</a:rPr>
              <a:t>Sets the page size of results.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AE41F3-1866-486C-A447-BAD221F03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360" y="1814487"/>
            <a:ext cx="4015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Indexes into a result set. Also used by some APIs to implement paging and can be used together with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$top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 to manually page results.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D348-0306-45CE-9C1C-61A6FA23E442}"/>
              </a:ext>
            </a:extLst>
          </p:cNvPr>
          <p:cNvSpPr txBox="1"/>
          <p:nvPr/>
        </p:nvSpPr>
        <p:spPr>
          <a:xfrm>
            <a:off x="8139991" y="4315281"/>
            <a:ext cx="254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171717"/>
                </a:solidFill>
                <a:effectLst/>
              </a:rPr>
              <a:t>Filters properties  (columns).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2457-1FB1-4BC2-8F46-71E9012FDCC3}"/>
              </a:ext>
            </a:extLst>
          </p:cNvPr>
          <p:cNvSpPr txBox="1"/>
          <p:nvPr/>
        </p:nvSpPr>
        <p:spPr>
          <a:xfrm>
            <a:off x="4572878" y="6127083"/>
            <a:ext cx="304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Filters results (rows).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4BE4B-F47E-4D02-A960-8F1608B64167}"/>
              </a:ext>
            </a:extLst>
          </p:cNvPr>
          <p:cNvSpPr txBox="1"/>
          <p:nvPr/>
        </p:nvSpPr>
        <p:spPr>
          <a:xfrm>
            <a:off x="758713" y="4422381"/>
            <a:ext cx="229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0" i="0" dirty="0">
                <a:solidFill>
                  <a:srgbClr val="171717"/>
                </a:solidFill>
                <a:effectLst/>
              </a:rPr>
              <a:t>Retrieves related resources.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3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3" y="132759"/>
            <a:ext cx="874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ooper Black" panose="0208090404030B020404" pitchFamily="18" charset="0"/>
              </a:rPr>
              <a:t>SAP OData V2 (Version 2)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Cooper Black" panose="0208090404030B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4E4B-4286-43FE-BF7A-6228729A36E9}"/>
              </a:ext>
            </a:extLst>
          </p:cNvPr>
          <p:cNvSpPr txBox="1"/>
          <p:nvPr/>
        </p:nvSpPr>
        <p:spPr>
          <a:xfrm>
            <a:off x="424873" y="799529"/>
            <a:ext cx="9172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OData v2 is a set of new standards which are add-ons to SAP OData V1, and these are as follows: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Client-side sorting and filtering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All requests can be batched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All data is cached in the model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Automatic Message handling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You can read more about SAP OData v2 vs OData v1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42C40"/>
                </a:solidFill>
                <a:effectLst/>
                <a:hlinkClick r:id="rId2"/>
              </a:rPr>
              <a:t>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A0843-0C83-41CC-A6F7-A34A36DAF0E8}"/>
              </a:ext>
            </a:extLst>
          </p:cNvPr>
          <p:cNvSpPr txBox="1"/>
          <p:nvPr/>
        </p:nvSpPr>
        <p:spPr>
          <a:xfrm>
            <a:off x="507609" y="3241964"/>
            <a:ext cx="727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Northwind OData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7D94E-329C-49C3-938B-9D0141770F44}"/>
              </a:ext>
            </a:extLst>
          </p:cNvPr>
          <p:cNvSpPr txBox="1"/>
          <p:nvPr/>
        </p:nvSpPr>
        <p:spPr>
          <a:xfrm>
            <a:off x="507609" y="4093208"/>
            <a:ext cx="9679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Northwind is publicly available OData service. You can use this freely available OData service to learn how to use and consume OData service in SAPUI5 applications with SAP 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WebIDE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free OData service: </a:t>
            </a:r>
            <a:r>
              <a:rPr lang="en-IN" b="0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https://services.odata.org/</a:t>
            </a:r>
            <a:endParaRPr lang="en-IN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13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189B8-2186-44A8-A75F-DD492285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5" y="2506107"/>
            <a:ext cx="2429164" cy="2675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1B9E32-7A3A-4A64-AF0A-5191CB59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94" y="2506107"/>
            <a:ext cx="4227021" cy="26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5F263-407D-4E56-8F1A-0DE1625C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718" y="2506106"/>
            <a:ext cx="3638659" cy="2675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424872" y="90546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Fiori Application From Template which Consumes Northwind OData service</a:t>
            </a:r>
          </a:p>
          <a:p>
            <a:endParaRPr lang="en-US" dirty="0"/>
          </a:p>
          <a:p>
            <a:r>
              <a:rPr lang="en-US" b="1" dirty="0"/>
              <a:t>Step1: </a:t>
            </a:r>
            <a:r>
              <a:rPr lang="en-US" dirty="0"/>
              <a:t>Starting Project from Template</a:t>
            </a:r>
            <a:endParaRPr lang="en-IN" b="1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2B2F87C-2FBD-43D3-AB10-61AD9478E7A0}"/>
              </a:ext>
            </a:extLst>
          </p:cNvPr>
          <p:cNvSpPr/>
          <p:nvPr/>
        </p:nvSpPr>
        <p:spPr>
          <a:xfrm>
            <a:off x="3145002" y="3288145"/>
            <a:ext cx="481691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5CD809-49F4-45C3-ABB4-EC4ECD5A8D46}"/>
              </a:ext>
            </a:extLst>
          </p:cNvPr>
          <p:cNvSpPr/>
          <p:nvPr/>
        </p:nvSpPr>
        <p:spPr>
          <a:xfrm>
            <a:off x="7986262" y="3288145"/>
            <a:ext cx="472456" cy="7296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66465-D91E-4EB0-867A-7B6A793E4FAD}"/>
              </a:ext>
            </a:extLst>
          </p:cNvPr>
          <p:cNvSpPr txBox="1"/>
          <p:nvPr/>
        </p:nvSpPr>
        <p:spPr>
          <a:xfrm>
            <a:off x="628073" y="5486400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From Template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F958-B324-4948-9921-0111D592D702}"/>
              </a:ext>
            </a:extLst>
          </p:cNvPr>
          <p:cNvSpPr txBox="1"/>
          <p:nvPr/>
        </p:nvSpPr>
        <p:spPr>
          <a:xfrm>
            <a:off x="3626693" y="5486400"/>
            <a:ext cx="415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Selection (Fiori Application)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9B05E-D5B9-4276-9F85-9CEAAA974547}"/>
              </a:ext>
            </a:extLst>
          </p:cNvPr>
          <p:cNvSpPr txBox="1"/>
          <p:nvPr/>
        </p:nvSpPr>
        <p:spPr>
          <a:xfrm>
            <a:off x="8697456" y="5496459"/>
            <a:ext cx="3260436" cy="3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Type &amp; Layout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9A6D-C098-4A80-A6E3-9B3F3F13DE6E}"/>
              </a:ext>
            </a:extLst>
          </p:cNvPr>
          <p:cNvSpPr txBox="1"/>
          <p:nvPr/>
        </p:nvSpPr>
        <p:spPr>
          <a:xfrm>
            <a:off x="424872" y="132759"/>
            <a:ext cx="93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Consuming Northwind OData service</a:t>
            </a:r>
          </a:p>
          <a:p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2" y="788567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</a:t>
            </a:r>
            <a:r>
              <a:rPr lang="en-IN" b="1" dirty="0"/>
              <a:t>2: </a:t>
            </a:r>
            <a:r>
              <a:rPr lang="en-IN" dirty="0"/>
              <a:t>Data Source and Service Selection</a:t>
            </a:r>
          </a:p>
          <a:p>
            <a:r>
              <a:rPr lang="en-IN" b="1" dirty="0"/>
              <a:t> service url: </a:t>
            </a:r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https://services.odata.org/V2/Northwind/Northwind.svc/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11C4A-D237-4393-B665-989B82A0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2" y="1561082"/>
            <a:ext cx="9892146" cy="47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13116</TotalTime>
  <Words>1502</Words>
  <Application>Microsoft Office PowerPoint</Application>
  <PresentationFormat>Widescreen</PresentationFormat>
  <Paragraphs>261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Narrow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627</cp:revision>
  <dcterms:created xsi:type="dcterms:W3CDTF">2016-07-10T03:33:26Z</dcterms:created>
  <dcterms:modified xsi:type="dcterms:W3CDTF">2021-05-22T12:01:41Z</dcterms:modified>
</cp:coreProperties>
</file>